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77" r:id="rId3"/>
    <p:sldId id="282" r:id="rId4"/>
    <p:sldId id="278" r:id="rId5"/>
    <p:sldId id="279" r:id="rId6"/>
    <p:sldId id="281" r:id="rId7"/>
    <p:sldId id="280" r:id="rId8"/>
    <p:sldId id="285" r:id="rId9"/>
    <p:sldId id="286" r:id="rId10"/>
    <p:sldId id="318" r:id="rId11"/>
    <p:sldId id="319" r:id="rId12"/>
    <p:sldId id="287" r:id="rId13"/>
    <p:sldId id="288" r:id="rId14"/>
    <p:sldId id="320" r:id="rId15"/>
    <p:sldId id="289" r:id="rId16"/>
    <p:sldId id="315" r:id="rId17"/>
    <p:sldId id="283" r:id="rId18"/>
    <p:sldId id="299" r:id="rId19"/>
    <p:sldId id="322" r:id="rId20"/>
    <p:sldId id="321" r:id="rId21"/>
    <p:sldId id="309" r:id="rId22"/>
    <p:sldId id="312" r:id="rId23"/>
    <p:sldId id="310" r:id="rId24"/>
    <p:sldId id="311" r:id="rId25"/>
    <p:sldId id="313" r:id="rId26"/>
    <p:sldId id="298" r:id="rId27"/>
    <p:sldId id="290" r:id="rId28"/>
    <p:sldId id="294" r:id="rId29"/>
    <p:sldId id="328" r:id="rId30"/>
    <p:sldId id="295" r:id="rId31"/>
    <p:sldId id="296" r:id="rId32"/>
    <p:sldId id="326" r:id="rId33"/>
    <p:sldId id="325" r:id="rId34"/>
    <p:sldId id="324" r:id="rId35"/>
    <p:sldId id="327" r:id="rId36"/>
    <p:sldId id="292" r:id="rId37"/>
    <p:sldId id="293" r:id="rId38"/>
    <p:sldId id="291" r:id="rId39"/>
    <p:sldId id="314" r:id="rId40"/>
    <p:sldId id="316" r:id="rId41"/>
    <p:sldId id="301" r:id="rId42"/>
    <p:sldId id="302" r:id="rId43"/>
    <p:sldId id="303" r:id="rId44"/>
    <p:sldId id="305" r:id="rId45"/>
    <p:sldId id="306" r:id="rId46"/>
    <p:sldId id="304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2BFE-60DA-42E8-90E5-2A8D5590CE7B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19A3C-AE64-46FA-9EC8-18871915AB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57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A026-29B4-4FD8-8547-7FA46AACD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C53144-B55C-4FDE-8B78-C19D5B00C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810F-D5FC-4D02-9023-1C78B1D5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9F1-AB58-4811-9B44-6A4248B345B9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28AC5-0E06-4E39-A962-7B456AE0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DDF65-52C0-4535-8AE0-A3F2E66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58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8ACF8-D1D6-47FA-A335-41998698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E6A4D8-71B7-46FD-903B-A563B92CE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32DC58-E0E6-4483-80B0-83221F4D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A4E0C-9491-4302-BAB6-5EDC9BF70E65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4DF59-AE81-470D-8470-6D6DC379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02D3DA-9881-4E6E-9B47-71B3F9C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37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D223BB-7321-4914-A671-884CE1EE3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9523B-B9E7-4DB9-9CBF-DADA80557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F046C1-24AE-4A16-A912-794A0E60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857B-ADCC-4E74-BDFF-D1DB529ABDF7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6F8F01-3E0C-40BE-86BE-340832B2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B17AA-468A-46AA-B7E4-57A456A0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87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8CFB3-4189-471A-B286-050E10DF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77E15E-4A6F-4652-AE05-6269DCFB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5279B-7AC8-4DC9-9194-1A772A63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4567-D411-41E3-8A8A-6A29996EF757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4F93F7-C5BF-4365-AF08-B0E8E058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088B0-C988-4049-AA67-803CB1C0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14D31-FDFB-4D52-889A-6DD4C7A2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C017CB-BE18-4160-82DD-CA588A8CE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5082E8-11D3-4AC6-A54A-4D11D15B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E4FD-EAA3-43F9-AB9E-9F8955A202E5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E2FCA-7991-4FF5-9B30-7AB49477D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208C24-1B26-4CD5-8998-9A0DE107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9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100E3-3BFC-4DFD-AF68-B536D3C1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C1CAB-ED12-43E4-AFC8-7334B5FD0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24F3E-E0EB-4505-84E1-532EDF134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1F8FD3-D122-434E-AC16-2DEEEE2F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79CCC-BEB8-49B3-979F-8ECC57397D0F}" type="datetime1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E60316-AA2F-4C7C-9242-D975021E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13DCFD-89BE-4DD4-8D16-CB4C195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7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7BB14-EE99-443D-A51F-50A68952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06C835-68AB-4362-A2C0-C18BABAF9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3F1770-888D-4F47-84E0-DFEF3B0DE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9E27D8-8AC3-4DEA-8281-7CC5CF3A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F3F860-0A6D-49A0-AFBB-76D609CDE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90A12AB-717E-4455-A5B4-6D8F3120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0D47-96E1-42C6-977D-496A53F4BEE2}" type="datetime1">
              <a:rPr lang="fr-FR" smtClean="0"/>
              <a:t>16/10/2020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A39E2C-F549-480B-9501-0494C012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5003D8-8B1C-44C3-9B38-19E4C856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0DC5F-5A9D-458F-AC17-96B7BF72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649E02-2DC5-4A62-A589-B6720170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39E6-0DB0-4648-AB6C-51F88BE02B9D}" type="datetime1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7B082C-28B1-4AA7-B797-29171AF0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58402D-AA30-48FF-A545-7612A59A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7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06820D-B57C-481F-9D71-947D6BBE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326C-1DEF-498E-A3CE-E1B0200C4E8A}" type="datetime1">
              <a:rPr lang="fr-FR" smtClean="0"/>
              <a:t>16/10/2020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FBF8B5-0E02-40F0-B56D-E610F142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1F28DC-82D7-4268-A1ED-6C50F3EA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84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BFD13-D54A-4D33-8398-BBFD6D19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A56E8-F49E-495C-B29F-4F582437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FA8A32-5BBC-4AAF-AAA3-D8D6C4D36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B0411D-BEAE-4F82-A337-023C530D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C92A-AA7F-47F0-9713-A214B540AD18}" type="datetime1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F8CBA-C61E-4F92-BFFC-C7C23026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40983B-38C2-447D-B48C-61DE9F77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5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9A8B9-C80C-4267-AC84-0C24A4DB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5F31CC-260F-43F4-AB0D-B5B1553CB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82B894-4DBE-4ACD-A7A0-86380607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73FC44-9968-4BDC-BD02-A4AB1033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FB5A-959D-45D6-AEF2-7FBB58584D0D}" type="datetime1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304314-01E4-4B8D-9125-F16F4937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B1B557-47FB-49AA-A2F3-2AEE4E60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7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02B456-BFBC-4D8D-B2B8-0EC56F2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6DA6F-1ACD-46EA-AC82-95CB8E61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241071-2A25-425D-B9F0-9C198DE2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3F26-B27D-4BD2-98A8-2A13B7A82EE4}" type="datetime1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007CA-E648-4E99-A8B7-30ACFAD83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2A5CBE-59D5-40AE-A96A-A95DB868A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89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0.svg"/><Relationship Id="rId9" Type="http://schemas.openxmlformats.org/officeDocument/2006/relationships/image" Target="../media/image20.png"/><Relationship Id="rId1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rgp.ign.fr/STATIONS/#IGN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opo.xyz/pdf/2196.pdf" TargetMode="External"/><Relationship Id="rId2" Type="http://schemas.openxmlformats.org/officeDocument/2006/relationships/hyperlink" Target="http://smarttopo.xyz/pdf/2195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fbsolutions/cnig-202010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02474110-D8B4-4815-9E1A-1330DBFA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"/>
            <a:ext cx="9144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35D702-147C-4D26-A4A2-8182072FB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624" y="2058989"/>
            <a:ext cx="7368073" cy="1624237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Montserrat Light" panose="00000400000000000000" pitchFamily="2" charset="0"/>
                <a:ea typeface="DengXian Light" panose="02010600030101010101" pitchFamily="2" charset="-122"/>
              </a:rPr>
              <a:t>Positionnement GNSS avec le Emlid ReachRS2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0CBEE1-7CCA-4D4C-9586-3177AB62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4" y="230363"/>
            <a:ext cx="3112674" cy="319863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CNIG</a:t>
            </a:r>
          </a:p>
          <a:p>
            <a:r>
              <a:rPr lang="fr-FR" sz="19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GT Positionnement &amp; GNSS </a:t>
            </a:r>
          </a:p>
          <a:p>
            <a:r>
              <a:rPr lang="fr-FR" sz="18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– le 16/10/2020 –</a:t>
            </a:r>
          </a:p>
          <a:p>
            <a:r>
              <a:rPr lang="fr-FR" sz="18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Saint-Mandé</a:t>
            </a:r>
          </a:p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*</a:t>
            </a:r>
          </a:p>
          <a:p>
            <a:r>
              <a:rPr lang="fr-FR" sz="22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Thème « Positionnement GNSS avec des récepteurs bas-coût »</a:t>
            </a:r>
          </a:p>
          <a:p>
            <a:endParaRPr lang="fr-FR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028" name="Picture 4" descr="fb solutions florian birot">
            <a:extLst>
              <a:ext uri="{FF2B5EF4-FFF2-40B4-BE49-F238E27FC236}">
                <a16:creationId xmlns:a16="http://schemas.microsoft.com/office/drawing/2014/main" id="{3E60F0E6-3F6F-45FF-8254-D5E8D26A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4" y="4537557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0678E2-349E-40DE-95F9-2792C7DA3032}"/>
              </a:ext>
            </a:extLst>
          </p:cNvPr>
          <p:cNvSpPr/>
          <p:nvPr/>
        </p:nvSpPr>
        <p:spPr>
          <a:xfrm>
            <a:off x="166863" y="4774168"/>
            <a:ext cx="1875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Par Florian BIROT</a:t>
            </a:r>
            <a:endParaRPr lang="fr-FR" sz="1500" dirty="0">
              <a:latin typeface="Montserrat Light" panose="000004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661F5-C780-41CD-BD28-7D621BDA59C9}"/>
              </a:ext>
            </a:extLst>
          </p:cNvPr>
          <p:cNvSpPr/>
          <p:nvPr/>
        </p:nvSpPr>
        <p:spPr>
          <a:xfrm>
            <a:off x="10831676" y="6530540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347EE0A-D1D7-4C1A-9F27-CA3CF5CBB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2" y="5965441"/>
            <a:ext cx="2894435" cy="5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91625" cy="4415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RTK / NRTK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réel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PPK / NPPK</a:t>
            </a:r>
          </a:p>
          <a:p>
            <a:pPr marL="0" indent="0">
              <a:buNone/>
            </a:pPr>
            <a:r>
              <a:rPr lang="fr-FR" baseline="-25000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baseline="-25000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9256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128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Statique / statique multi-stations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Statique</a:t>
            </a:r>
            <a:endParaRPr lang="fr-FR" baseline="-25000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402715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17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Positionnement absolu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+ (a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1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,a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2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,…)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SSR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à 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54486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66992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6E1209-EC53-45D2-92AB-DAB217A2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96" y="2172875"/>
            <a:ext cx="7437304" cy="43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que 6" descr="Satellite">
            <a:extLst>
              <a:ext uri="{FF2B5EF4-FFF2-40B4-BE49-F238E27FC236}">
                <a16:creationId xmlns:a16="http://schemas.microsoft.com/office/drawing/2014/main" id="{9218E288-8656-4D51-8861-BA02C5FBA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41435">
            <a:off x="4397788" y="2468433"/>
            <a:ext cx="540000" cy="540000"/>
          </a:xfrm>
          <a:prstGeom prst="rect">
            <a:avLst/>
          </a:prstGeom>
        </p:spPr>
      </p:pic>
      <p:pic>
        <p:nvPicPr>
          <p:cNvPr id="8" name="Graphique 7" descr="Satellite">
            <a:extLst>
              <a:ext uri="{FF2B5EF4-FFF2-40B4-BE49-F238E27FC236}">
                <a16:creationId xmlns:a16="http://schemas.microsoft.com/office/drawing/2014/main" id="{A0F2BEF5-5805-40C2-841E-018628F70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34709">
            <a:off x="7252110" y="2635580"/>
            <a:ext cx="540000" cy="540000"/>
          </a:xfrm>
          <a:prstGeom prst="rect">
            <a:avLst/>
          </a:prstGeom>
        </p:spPr>
      </p:pic>
      <p:pic>
        <p:nvPicPr>
          <p:cNvPr id="9" name="Graphique 8" descr="Satellite">
            <a:extLst>
              <a:ext uri="{FF2B5EF4-FFF2-40B4-BE49-F238E27FC236}">
                <a16:creationId xmlns:a16="http://schemas.microsoft.com/office/drawing/2014/main" id="{6D06C9F4-F994-4530-A7CA-CB7DFA65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70277">
            <a:off x="8395728" y="2683205"/>
            <a:ext cx="540000" cy="540000"/>
          </a:xfrm>
          <a:prstGeom prst="rect">
            <a:avLst/>
          </a:prstGeom>
        </p:spPr>
      </p:pic>
      <p:pic>
        <p:nvPicPr>
          <p:cNvPr id="10" name="Graphique 9" descr="Satellite">
            <a:extLst>
              <a:ext uri="{FF2B5EF4-FFF2-40B4-BE49-F238E27FC236}">
                <a16:creationId xmlns:a16="http://schemas.microsoft.com/office/drawing/2014/main" id="{37788A25-717F-409F-A4C1-4E681DFD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6036">
            <a:off x="10164007" y="2645105"/>
            <a:ext cx="540000" cy="54000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C89462D-DC58-4F15-A3B1-64EC7BF5C0E9}"/>
              </a:ext>
            </a:extLst>
          </p:cNvPr>
          <p:cNvCxnSpPr>
            <a:cxnSpLocks/>
          </p:cNvCxnSpPr>
          <p:nvPr/>
        </p:nvCxnSpPr>
        <p:spPr>
          <a:xfrm>
            <a:off x="4784805" y="2987006"/>
            <a:ext cx="2126852" cy="271565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6E5E300-C9EE-4118-A09B-EF6D378284F9}"/>
              </a:ext>
            </a:extLst>
          </p:cNvPr>
          <p:cNvCxnSpPr>
            <a:cxnSpLocks/>
          </p:cNvCxnSpPr>
          <p:nvPr/>
        </p:nvCxnSpPr>
        <p:spPr>
          <a:xfrm>
            <a:off x="5802288" y="2924875"/>
            <a:ext cx="1109369" cy="27777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175F050-9045-455C-9D9F-4F7A4A3160C9}"/>
              </a:ext>
            </a:extLst>
          </p:cNvPr>
          <p:cNvCxnSpPr>
            <a:cxnSpLocks/>
          </p:cNvCxnSpPr>
          <p:nvPr/>
        </p:nvCxnSpPr>
        <p:spPr>
          <a:xfrm flipH="1">
            <a:off x="6911657" y="3161669"/>
            <a:ext cx="512625" cy="254098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06BFD6E-C360-4104-A8F9-EF4CEDD0ACC1}"/>
              </a:ext>
            </a:extLst>
          </p:cNvPr>
          <p:cNvCxnSpPr>
            <a:cxnSpLocks/>
          </p:cNvCxnSpPr>
          <p:nvPr/>
        </p:nvCxnSpPr>
        <p:spPr>
          <a:xfrm flipH="1">
            <a:off x="6912715" y="3174735"/>
            <a:ext cx="1596743" cy="252792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FA8F419-C90F-46D3-A53B-AF13B521E108}"/>
              </a:ext>
            </a:extLst>
          </p:cNvPr>
          <p:cNvCxnSpPr>
            <a:cxnSpLocks/>
          </p:cNvCxnSpPr>
          <p:nvPr/>
        </p:nvCxnSpPr>
        <p:spPr>
          <a:xfrm flipH="1">
            <a:off x="6912715" y="3086416"/>
            <a:ext cx="3310266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que 3" descr="Cible">
            <a:extLst>
              <a:ext uri="{FF2B5EF4-FFF2-40B4-BE49-F238E27FC236}">
                <a16:creationId xmlns:a16="http://schemas.microsoft.com/office/drawing/2014/main" id="{5EC50E4E-31F4-4459-B5DF-2D330EC5C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3579" y="2717006"/>
            <a:ext cx="540000" cy="540000"/>
          </a:xfrm>
          <a:prstGeom prst="rect">
            <a:avLst/>
          </a:prstGeom>
        </p:spPr>
      </p:pic>
      <p:pic>
        <p:nvPicPr>
          <p:cNvPr id="19" name="Graphique 18" descr="Chronomètre">
            <a:extLst>
              <a:ext uri="{FF2B5EF4-FFF2-40B4-BE49-F238E27FC236}">
                <a16:creationId xmlns:a16="http://schemas.microsoft.com/office/drawing/2014/main" id="{B2C17FD2-F948-4BB9-89EB-F0E7A3887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940" y="2717006"/>
            <a:ext cx="540000" cy="540000"/>
          </a:xfrm>
          <a:prstGeom prst="rect">
            <a:avLst/>
          </a:prstGeom>
        </p:spPr>
      </p:pic>
      <p:pic>
        <p:nvPicPr>
          <p:cNvPr id="21" name="Graphique 20" descr="Ajouter">
            <a:extLst>
              <a:ext uri="{FF2B5EF4-FFF2-40B4-BE49-F238E27FC236}">
                <a16:creationId xmlns:a16="http://schemas.microsoft.com/office/drawing/2014/main" id="{2D753B91-A4F5-492B-B81B-338BF4A1F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7693" y="2801669"/>
            <a:ext cx="360000" cy="360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25ECC04-920C-43B9-8755-F56B503768BB}"/>
              </a:ext>
            </a:extLst>
          </p:cNvPr>
          <p:cNvSpPr txBox="1"/>
          <p:nvPr/>
        </p:nvSpPr>
        <p:spPr>
          <a:xfrm>
            <a:off x="1910870" y="2392396"/>
            <a:ext cx="104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estimer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8741BC-DE46-4B59-99F3-837EC10CE719}"/>
              </a:ext>
            </a:extLst>
          </p:cNvPr>
          <p:cNvSpPr txBox="1"/>
          <p:nvPr/>
        </p:nvSpPr>
        <p:spPr>
          <a:xfrm>
            <a:off x="1426683" y="3507479"/>
            <a:ext cx="19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annuler/modéliser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F2BD87-DD57-4766-8E3F-5BF00956D036}"/>
              </a:ext>
            </a:extLst>
          </p:cNvPr>
          <p:cNvSpPr txBox="1"/>
          <p:nvPr/>
        </p:nvSpPr>
        <p:spPr>
          <a:xfrm>
            <a:off x="1795141" y="5287307"/>
            <a:ext cx="19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annuler</a:t>
            </a:r>
          </a:p>
        </p:txBody>
      </p:sp>
      <p:pic>
        <p:nvPicPr>
          <p:cNvPr id="29" name="Graphique 28" descr="Chronomètre">
            <a:extLst>
              <a:ext uri="{FF2B5EF4-FFF2-40B4-BE49-F238E27FC236}">
                <a16:creationId xmlns:a16="http://schemas.microsoft.com/office/drawing/2014/main" id="{28EFB79E-EF6F-4913-9178-1B42566F1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8350" y="5630987"/>
            <a:ext cx="540000" cy="540000"/>
          </a:xfrm>
          <a:prstGeom prst="rect">
            <a:avLst/>
          </a:prstGeom>
        </p:spPr>
      </p:pic>
      <p:pic>
        <p:nvPicPr>
          <p:cNvPr id="31" name="Graphique 30" descr="Système solaire">
            <a:extLst>
              <a:ext uri="{FF2B5EF4-FFF2-40B4-BE49-F238E27FC236}">
                <a16:creationId xmlns:a16="http://schemas.microsoft.com/office/drawing/2014/main" id="{E64E1FDE-D0DB-43B3-9E42-1D1B19D0D6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10507" y="3855150"/>
            <a:ext cx="540000" cy="540000"/>
          </a:xfrm>
          <a:prstGeom prst="rect">
            <a:avLst/>
          </a:prstGeom>
        </p:spPr>
      </p:pic>
      <p:pic>
        <p:nvPicPr>
          <p:cNvPr id="33" name="Graphique 32" descr="Pluie">
            <a:extLst>
              <a:ext uri="{FF2B5EF4-FFF2-40B4-BE49-F238E27FC236}">
                <a16:creationId xmlns:a16="http://schemas.microsoft.com/office/drawing/2014/main" id="{73A47A6F-9367-4D65-B4E5-63202A7658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10507" y="4442125"/>
            <a:ext cx="540000" cy="540000"/>
          </a:xfrm>
          <a:prstGeom prst="rect">
            <a:avLst/>
          </a:prstGeom>
        </p:spPr>
      </p:pic>
      <p:pic>
        <p:nvPicPr>
          <p:cNvPr id="35" name="Graphique 34" descr="Satellite">
            <a:extLst>
              <a:ext uri="{FF2B5EF4-FFF2-40B4-BE49-F238E27FC236}">
                <a16:creationId xmlns:a16="http://schemas.microsoft.com/office/drawing/2014/main" id="{D1D6E741-48B5-42DD-8FC3-3FFA2561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224298">
            <a:off x="5482980" y="2394954"/>
            <a:ext cx="540000" cy="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E7324-F310-419A-9515-BDF41DA848EE}"/>
              </a:ext>
            </a:extLst>
          </p:cNvPr>
          <p:cNvSpPr/>
          <p:nvPr/>
        </p:nvSpPr>
        <p:spPr>
          <a:xfrm>
            <a:off x="10043962" y="2333551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96BAB0-C8C5-4B57-9355-860AE0400433}"/>
              </a:ext>
            </a:extLst>
          </p:cNvPr>
          <p:cNvSpPr/>
          <p:nvPr/>
        </p:nvSpPr>
        <p:spPr>
          <a:xfrm>
            <a:off x="4195724" y="6087612"/>
            <a:ext cx="1499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©Google </a:t>
            </a:r>
            <a:r>
              <a:rPr lang="fr-FR" sz="11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Earth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3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91625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PPP cinématique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PPP statique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Statique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42235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29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</a:t>
            </a: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681047-0217-4EB4-8BAD-E19D76969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04081"/>
              </p:ext>
            </p:extLst>
          </p:nvPr>
        </p:nvGraphicFramePr>
        <p:xfrm>
          <a:off x="2031999" y="2749074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0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29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</a:t>
            </a: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681047-0217-4EB4-8BAD-E19D7696931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749074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99B38E5-EE5E-409E-B25E-105AA04D53E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571683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Cinématique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Statique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359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36680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Tests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solidFill>
                  <a:srgbClr val="00B0F0"/>
                </a:solidFill>
                <a:latin typeface="Montserrat Light" panose="00000400000000000000" pitchFamily="2" charset="0"/>
              </a:rPr>
              <a:t>Statique multi-stations pour position de référence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Positionnement en temps différé (post-traitement)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PPK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PPP statique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PPP cinématique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Positionnement en temps réel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Filtrage et moyenne de positions NRTK</a:t>
            </a: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410052" y="4309023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8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Test type « levé topo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 Positionnement en temps réel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</a:rPr>
              <a:t>NRTK sur des points de référence</a:t>
            </a: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410052" y="4309023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88332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Conditions des tests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Mobile RS2 stationnaire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Session longue / 6h+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Le 7 octobre 2020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De 5h14 à 11h23 UTC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Nb satellites 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/ max : </a:t>
            </a:r>
            <a:r>
              <a:rPr lang="fr-FR" b="1" dirty="0">
                <a:latin typeface="Montserrat Light" panose="00000400000000000000" pitchFamily="2" charset="0"/>
              </a:rPr>
              <a:t>24 / 39.2 / 44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034409"/>
            <a:ext cx="3514726" cy="2636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923236" y="4336776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68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0.44/0.61/-/-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0.73/1.05/-/-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0.42/-/-/0.39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-/0.12/-/0.14	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43992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600" dirty="0">
                <a:latin typeface="Montserrat ExtraBold" panose="00000900000000000000" pitchFamily="2" charset="0"/>
              </a:rPr>
              <a:t>Comparaison avec la station permanente adjacente </a:t>
            </a:r>
            <a:r>
              <a:rPr lang="fr-FR" sz="2600" dirty="0">
                <a:latin typeface="Montserrat ExtraBold" panose="00000900000000000000" pitchFamily="2" charset="0"/>
                <a:hlinkClick r:id="rId2"/>
              </a:rPr>
              <a:t>IGNF</a:t>
            </a:r>
            <a:endParaRPr lang="fr-FR" sz="2600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0.04 (-0.40)/0.08 (-0.53)/-/-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0.05 (-0.68)/0.15 (-0.90)/-/-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0.11 (-0.31)/-/-/0.04 (-0.35)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-/-/-/-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6.4 fois moins de sauts de cycles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11225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1114314" cy="408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SNR	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/ max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9.0</a:t>
            </a:r>
            <a:r>
              <a:rPr lang="fr-FR" dirty="0">
                <a:latin typeface="Montserrat Light" panose="00000400000000000000" pitchFamily="2" charset="0"/>
              </a:rPr>
              <a:t>/42.6/51.0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9.0</a:t>
            </a:r>
            <a:r>
              <a:rPr lang="fr-FR" dirty="0">
                <a:latin typeface="Montserrat Light" panose="00000400000000000000" pitchFamily="2" charset="0"/>
              </a:rPr>
              <a:t>/37.4/44.0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/42.2/52.0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/38.1/45.0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/41.1/51.0	L7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/40.0/50.0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11.0</a:t>
            </a:r>
            <a:r>
              <a:rPr lang="fr-FR" dirty="0">
                <a:latin typeface="Montserrat Light" panose="00000400000000000000" pitchFamily="2" charset="0"/>
              </a:rPr>
              <a:t>/41.9/50.0	L7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10.0</a:t>
            </a:r>
            <a:r>
              <a:rPr lang="fr-FR" dirty="0">
                <a:latin typeface="Montserrat Light" panose="00000400000000000000" pitchFamily="2" charset="0"/>
              </a:rPr>
              <a:t>/39.9/49.0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SNR min faibles =&gt; surplus de saut de cycles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			Filtrons les satellites &lt; 15° d’élévation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47655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600" dirty="0">
                <a:latin typeface="Montserrat ExtraBold" panose="00000900000000000000" pitchFamily="2" charset="0"/>
              </a:rPr>
              <a:t>Analyse des observations RS2 avec angle de coupure à 15°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0.14 (-0.30)/0.22 (-0.39)/-/-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0.23 (-0.50)/0.73 (-0.32)/-/-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0.08 (-0.34)/-/-/0.03 (-0.36)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-/0.004 (-0.12)/-/0.004 (-0.14)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Nombre total de sauts de cycles divisés par 3.7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80950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1114314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Gains en SNR 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après filtrage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L1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+9.0</a:t>
            </a:r>
            <a:r>
              <a:rPr lang="fr-FR" dirty="0">
                <a:latin typeface="Montserrat Light" panose="00000400000000000000" pitchFamily="2" charset="0"/>
              </a:rPr>
              <a:t>/+1.8	L2 +4.0/+1.9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L1 +3.0/+1.8	L2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+15.0</a:t>
            </a:r>
            <a:r>
              <a:rPr lang="fr-FR" dirty="0">
                <a:latin typeface="Montserrat Light" panose="00000400000000000000" pitchFamily="2" charset="0"/>
              </a:rPr>
              <a:t>/+1.3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L1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+15.0</a:t>
            </a:r>
            <a:r>
              <a:rPr lang="fr-FR" dirty="0">
                <a:latin typeface="Montserrat Light" panose="00000400000000000000" pitchFamily="2" charset="0"/>
              </a:rPr>
              <a:t>/+1.9	L7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+19.0</a:t>
            </a:r>
            <a:r>
              <a:rPr lang="fr-FR" dirty="0">
                <a:latin typeface="Montserrat Light" panose="00000400000000000000" pitchFamily="2" charset="0"/>
              </a:rPr>
              <a:t>/+1.9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L2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+13.0</a:t>
            </a:r>
            <a:r>
              <a:rPr lang="fr-FR" dirty="0">
                <a:latin typeface="Montserrat Light" panose="00000400000000000000" pitchFamily="2" charset="0"/>
              </a:rPr>
              <a:t>/+1.0	L7 +0.0/+1.0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0449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Calcul de la position de référence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62644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Calcul de la position de référence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statique multi-stations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8 bases RGP encadrantes</a:t>
            </a:r>
            <a:endParaRPr lang="fr-FR" b="1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9B982-15AE-4C03-A09B-80B17DDB2BD4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Calcul de la position de référence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267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statique multi-stations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Longueur des lignes de base : de 3 à 27.7 km</a:t>
            </a: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8</a:t>
            </a:r>
            <a:r>
              <a:rPr lang="fr-FR" dirty="0">
                <a:latin typeface="Montserrat Light" panose="00000400000000000000" pitchFamily="2" charset="0"/>
              </a:rPr>
              <a:t> lignes de base fixées / 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Est / Nord / Up [cm]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0.8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0.4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F0"/>
                </a:solidFill>
                <a:latin typeface="Montserrat Light" panose="00000400000000000000" pitchFamily="2" charset="0"/>
              </a:rPr>
              <a:t>2.5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B392D2-A6ED-4DD9-9A48-D45ED66E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3" r="5987" b="2351"/>
          <a:stretch/>
        </p:blipFill>
        <p:spPr>
          <a:xfrm>
            <a:off x="2960050" y="3861228"/>
            <a:ext cx="2618187" cy="24951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035C9D-092C-4BA4-AB6A-0CCF54F37DD3}"/>
              </a:ext>
            </a:extLst>
          </p:cNvPr>
          <p:cNvSpPr txBox="1"/>
          <p:nvPr/>
        </p:nvSpPr>
        <p:spPr>
          <a:xfrm>
            <a:off x="0" y="4739457"/>
            <a:ext cx="3029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latin typeface="Montserrat Light" panose="00000400000000000000" pitchFamily="2" charset="0"/>
              </a:rPr>
              <a:t>Ecarts E,N en mm du résultat de chaque ligne de base par rapport à la position moyenne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52ED2A-70C9-475A-BF7E-028BA5C93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9574" r="6367"/>
          <a:stretch/>
        </p:blipFill>
        <p:spPr>
          <a:xfrm>
            <a:off x="6095999" y="3959258"/>
            <a:ext cx="2562700" cy="24948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1C71EB2-F9FB-41AD-B846-311B13CA2ADF}"/>
              </a:ext>
            </a:extLst>
          </p:cNvPr>
          <p:cNvSpPr txBox="1"/>
          <p:nvPr/>
        </p:nvSpPr>
        <p:spPr>
          <a:xfrm>
            <a:off x="8658699" y="4739457"/>
            <a:ext cx="3029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Ecarts Up en mm du résultat de chaque ligne de base par rapport à la position moyenne</a:t>
            </a:r>
          </a:p>
        </p:txBody>
      </p:sp>
    </p:spTree>
    <p:extLst>
      <p:ext uri="{BB962C8B-B14F-4D97-AF65-F5344CB8AC3E}">
        <p14:creationId xmlns:p14="http://schemas.microsoft.com/office/powerpoint/2010/main" val="65293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08644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Récepteur GNSS RTK/PPK/PPP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Pour la topo, la </a:t>
            </a:r>
            <a:r>
              <a:rPr lang="fr-FR" dirty="0" err="1">
                <a:latin typeface="Montserrat Light" panose="00000400000000000000" pitchFamily="2" charset="0"/>
              </a:rPr>
              <a:t>carto</a:t>
            </a:r>
            <a:r>
              <a:rPr lang="fr-FR" dirty="0">
                <a:latin typeface="Montserrat Light" panose="00000400000000000000" pitchFamily="2" charset="0"/>
              </a:rPr>
              <a:t>, la navigation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GPS		</a:t>
            </a:r>
            <a:r>
              <a:rPr lang="fr-FR" dirty="0">
                <a:latin typeface="Montserrat Light" panose="00000400000000000000" pitchFamily="2" charset="0"/>
              </a:rPr>
              <a:t>L1 C/A (L1), L2C (L5)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GLONASS	</a:t>
            </a:r>
            <a:r>
              <a:rPr lang="fr-FR" dirty="0">
                <a:latin typeface="Montserrat Light" panose="00000400000000000000" pitchFamily="2" charset="0"/>
              </a:rPr>
              <a:t>L1OF (L2), L2OF (L2)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GALILEO	</a:t>
            </a:r>
            <a:r>
              <a:rPr lang="fr-FR" dirty="0">
                <a:latin typeface="Montserrat Light" panose="00000400000000000000" pitchFamily="2" charset="0"/>
              </a:rPr>
              <a:t>E1-B/C (L1), E5b (L7)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BEIDOU	</a:t>
            </a:r>
            <a:r>
              <a:rPr lang="fr-FR" dirty="0">
                <a:latin typeface="Montserrat Light" panose="00000400000000000000" pitchFamily="2" charset="0"/>
              </a:rPr>
              <a:t>B1I (L2), B2I (L7)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5" name="Espace réservé du contenu 9">
            <a:extLst>
              <a:ext uri="{FF2B5EF4-FFF2-40B4-BE49-F238E27FC236}">
                <a16:creationId xmlns:a16="http://schemas.microsoft.com/office/drawing/2014/main" id="{960ED125-9AF6-4DDB-95BA-01400C6E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1499" y="2726184"/>
            <a:ext cx="3400293" cy="2550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9833617" y="5346757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60E2E9-FC05-42DA-8221-7B6BA1DA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992638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PPP statique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Fichiers d’orbites et d’horloges MGEX rapides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7DDD12-E4ED-4914-A542-BD09AA846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BBB8E-B9DC-4E09-85FD-C44213B1D9D1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0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PPP statique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Est / Nord / Up [cm] : 0.1 / &lt;0.1 / 0.1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Exactitude Est / Nord / Up [cm]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0.3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0.8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Graphique 5" descr="Avertissement">
            <a:extLst>
              <a:ext uri="{FF2B5EF4-FFF2-40B4-BE49-F238E27FC236}">
                <a16:creationId xmlns:a16="http://schemas.microsoft.com/office/drawing/2014/main" id="{AA4B384B-1F88-4BDB-A2A9-3FF6F421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5525" y="2271178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PPK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Station de base SMNE (4.2 km)</a:t>
            </a:r>
            <a:endParaRPr lang="fr-FR" b="1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9B982-15AE-4C03-A09B-80B17DDB2BD4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C0CA34-08BF-4AE1-A2F0-DF3F905A5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61" y="3931280"/>
            <a:ext cx="2914650" cy="2190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15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b="1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3C8EF4-1986-48B1-B6EF-8947B600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8106" r="8123" b="7201"/>
          <a:stretch/>
        </p:blipFill>
        <p:spPr>
          <a:xfrm>
            <a:off x="1474238" y="2454341"/>
            <a:ext cx="7837714" cy="390200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04C0ED-079D-41A1-A585-148652164924}"/>
              </a:ext>
            </a:extLst>
          </p:cNvPr>
          <p:cNvSpPr txBox="1"/>
          <p:nvPr/>
        </p:nvSpPr>
        <p:spPr>
          <a:xfrm>
            <a:off x="6095999" y="3121809"/>
            <a:ext cx="3029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Graphe de la répartition des écarts en cm des positions PPK avec la position vraie.</a:t>
            </a:r>
          </a:p>
          <a:p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Résultats :</a:t>
            </a:r>
          </a:p>
          <a:p>
            <a:r>
              <a:rPr lang="fr-FR" sz="1400" b="1" dirty="0">
                <a:solidFill>
                  <a:schemeClr val="accent5">
                    <a:lumMod val="75000"/>
                  </a:schemeClr>
                </a:solidFill>
                <a:latin typeface="Montserrat Light" panose="00000400000000000000" pitchFamily="2" charset="0"/>
              </a:rPr>
              <a:t>Est : 0.2 cm ± 0.6 cm</a:t>
            </a:r>
          </a:p>
          <a:p>
            <a:r>
              <a:rPr lang="fr-FR" sz="1400" b="1" dirty="0">
                <a:solidFill>
                  <a:schemeClr val="accent2"/>
                </a:solidFill>
                <a:latin typeface="Montserrat Light" panose="00000400000000000000" pitchFamily="2" charset="0"/>
              </a:rPr>
              <a:t>Nord : 0.4 cm ± 1.2 cm</a:t>
            </a:r>
          </a:p>
          <a:p>
            <a:r>
              <a:rPr lang="fr-FR" sz="1400" b="1" dirty="0">
                <a:solidFill>
                  <a:srgbClr val="00B050"/>
                </a:solidFill>
                <a:latin typeface="Montserrat Light" panose="00000400000000000000" pitchFamily="2" charset="0"/>
              </a:rPr>
              <a:t>Hauteur : 2.5 cm ± 1.7 cm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285866-1638-42CA-9FF7-CD1D71680466}"/>
              </a:ext>
            </a:extLst>
          </p:cNvPr>
          <p:cNvSpPr txBox="1"/>
          <p:nvPr/>
        </p:nvSpPr>
        <p:spPr>
          <a:xfrm>
            <a:off x="9162661" y="5651352"/>
            <a:ext cx="302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100% d’époques fixées</a:t>
            </a:r>
            <a:endParaRPr lang="fr-FR" sz="1400" b="1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17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PPP cinématique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Fichiers d’orbites et d’horloges MGEX rapides</a:t>
            </a:r>
            <a:endParaRPr lang="fr-FR" b="1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9B982-15AE-4C03-A09B-80B17DDB2BD4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05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différé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PPP cinématique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b="1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3C8EF4-1986-48B1-B6EF-8947B600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t="5471" r="4654" b="3641"/>
          <a:stretch/>
        </p:blipFill>
        <p:spPr>
          <a:xfrm>
            <a:off x="961054" y="2291968"/>
            <a:ext cx="8024325" cy="408842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04C0ED-079D-41A1-A585-148652164924}"/>
              </a:ext>
            </a:extLst>
          </p:cNvPr>
          <p:cNvSpPr txBox="1"/>
          <p:nvPr/>
        </p:nvSpPr>
        <p:spPr>
          <a:xfrm>
            <a:off x="8654920" y="2674938"/>
            <a:ext cx="302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Graphe de la répartition des écarts en cm des positions PPP cinématiques avec la position vraie.</a:t>
            </a:r>
          </a:p>
          <a:p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Résultats :</a:t>
            </a:r>
          </a:p>
          <a:p>
            <a:r>
              <a:rPr lang="fr-FR" sz="1400" b="1" dirty="0">
                <a:solidFill>
                  <a:schemeClr val="accent5">
                    <a:lumMod val="75000"/>
                  </a:schemeClr>
                </a:solidFill>
                <a:latin typeface="Montserrat Light" panose="00000400000000000000" pitchFamily="2" charset="0"/>
              </a:rPr>
              <a:t>Est : 0.6 cm ± 1.1 cm</a:t>
            </a:r>
          </a:p>
          <a:p>
            <a:r>
              <a:rPr lang="fr-FR" sz="1400" b="1" dirty="0">
                <a:solidFill>
                  <a:schemeClr val="accent2"/>
                </a:solidFill>
                <a:latin typeface="Montserrat Light" panose="00000400000000000000" pitchFamily="2" charset="0"/>
              </a:rPr>
              <a:t>Nord : 0.3 cm ± 1.6 cm</a:t>
            </a:r>
          </a:p>
          <a:p>
            <a:r>
              <a:rPr lang="fr-FR" sz="1400" b="1" dirty="0">
                <a:solidFill>
                  <a:srgbClr val="00B050"/>
                </a:solidFill>
                <a:latin typeface="Montserrat Light" panose="00000400000000000000" pitchFamily="2" charset="0"/>
              </a:rPr>
              <a:t>Hauteur : 1.4 cm ± 2.4 cm</a:t>
            </a:r>
          </a:p>
        </p:txBody>
      </p:sp>
    </p:spTree>
    <p:extLst>
      <p:ext uri="{BB962C8B-B14F-4D97-AF65-F5344CB8AC3E}">
        <p14:creationId xmlns:p14="http://schemas.microsoft.com/office/powerpoint/2010/main" val="2918843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314696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147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Base VRS Satinfo</a:t>
            </a:r>
            <a:endParaRPr lang="fr-FR" b="1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123" y="4310743"/>
            <a:ext cx="2627950" cy="1970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35F75-3AD9-45A4-B1AB-E44AF2B64DC3}"/>
              </a:ext>
            </a:extLst>
          </p:cNvPr>
          <p:cNvSpPr/>
          <p:nvPr/>
        </p:nvSpPr>
        <p:spPr>
          <a:xfrm>
            <a:off x="9003926" y="5964111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18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Temps d’initialisation / TTFF :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20 sec</a:t>
            </a:r>
            <a:r>
              <a:rPr lang="fr-FR" b="1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D31213-2440-427F-AA50-0BE6E33D3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t="9990" r="8797" b="11548"/>
          <a:stretch/>
        </p:blipFill>
        <p:spPr>
          <a:xfrm>
            <a:off x="1353744" y="2863818"/>
            <a:ext cx="7452216" cy="34925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4B6C2D-7984-4F8F-8280-563F142F831A}"/>
              </a:ext>
            </a:extLst>
          </p:cNvPr>
          <p:cNvSpPr txBox="1"/>
          <p:nvPr/>
        </p:nvSpPr>
        <p:spPr>
          <a:xfrm>
            <a:off x="8805960" y="4411509"/>
            <a:ext cx="3029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Mode de positionnement en fonction du temps.</a:t>
            </a:r>
          </a:p>
          <a:p>
            <a:r>
              <a:rPr lang="fr-FR" sz="1400" dirty="0">
                <a:latin typeface="Montserrat Light" panose="00000400000000000000" pitchFamily="2" charset="0"/>
              </a:rPr>
              <a:t>5 = </a:t>
            </a:r>
            <a:r>
              <a:rPr lang="fr-FR" sz="1400" dirty="0" err="1">
                <a:latin typeface="Montserrat Light" panose="00000400000000000000" pitchFamily="2" charset="0"/>
              </a:rPr>
              <a:t>Float</a:t>
            </a:r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1 = Fix</a:t>
            </a:r>
          </a:p>
        </p:txBody>
      </p:sp>
    </p:spTree>
    <p:extLst>
      <p:ext uri="{BB962C8B-B14F-4D97-AF65-F5344CB8AC3E}">
        <p14:creationId xmlns:p14="http://schemas.microsoft.com/office/powerpoint/2010/main" val="2459949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Taux de fixation :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99.9%</a:t>
            </a:r>
            <a:r>
              <a:rPr lang="fr-FR" b="1" dirty="0">
                <a:latin typeface="Montserrat Light" panose="00000400000000000000" pitchFamily="2" charset="0"/>
              </a:rPr>
              <a:t> du temps /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0</a:t>
            </a:r>
            <a:r>
              <a:rPr lang="fr-FR" b="1" dirty="0">
                <a:latin typeface="Montserrat Light" panose="00000400000000000000" pitchFamily="2" charset="0"/>
              </a:rPr>
              <a:t> perte de fix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D31213-2440-427F-AA50-0BE6E33D3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9733" r="9081" b="10832"/>
          <a:stretch/>
        </p:blipFill>
        <p:spPr>
          <a:xfrm>
            <a:off x="1374515" y="2864350"/>
            <a:ext cx="7308356" cy="3492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4B6C2D-7984-4F8F-8280-563F142F831A}"/>
              </a:ext>
            </a:extLst>
          </p:cNvPr>
          <p:cNvSpPr txBox="1"/>
          <p:nvPr/>
        </p:nvSpPr>
        <p:spPr>
          <a:xfrm>
            <a:off x="8805960" y="4411509"/>
            <a:ext cx="3029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Mode de positionnement en fonction du temps.</a:t>
            </a:r>
          </a:p>
          <a:p>
            <a:r>
              <a:rPr lang="fr-FR" sz="1400" dirty="0">
                <a:latin typeface="Montserrat Light" panose="00000400000000000000" pitchFamily="2" charset="0"/>
              </a:rPr>
              <a:t>5 = </a:t>
            </a:r>
            <a:r>
              <a:rPr lang="fr-FR" sz="1400" dirty="0" err="1">
                <a:latin typeface="Montserrat Light" panose="00000400000000000000" pitchFamily="2" charset="0"/>
              </a:rPr>
              <a:t>Float</a:t>
            </a:r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1 = Fix</a:t>
            </a:r>
          </a:p>
        </p:txBody>
      </p:sp>
    </p:spTree>
    <p:extLst>
      <p:ext uri="{BB962C8B-B14F-4D97-AF65-F5344CB8AC3E}">
        <p14:creationId xmlns:p14="http://schemas.microsoft.com/office/powerpoint/2010/main" val="11369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5835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Bas-coût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1 745€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Ou vrai prix du RTK en 2020 ?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pic>
        <p:nvPicPr>
          <p:cNvPr id="8" name="Picture 2" descr="ZED-F9P">
            <a:extLst>
              <a:ext uri="{FF2B5EF4-FFF2-40B4-BE49-F238E27FC236}">
                <a16:creationId xmlns:a16="http://schemas.microsoft.com/office/drawing/2014/main" id="{EE6B53F6-62E9-4D62-A3F0-AC3F4577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54" y="3824288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4B311F-A137-45C1-8471-524D68AD021E}"/>
              </a:ext>
            </a:extLst>
          </p:cNvPr>
          <p:cNvSpPr/>
          <p:nvPr/>
        </p:nvSpPr>
        <p:spPr>
          <a:xfrm>
            <a:off x="5062339" y="5351347"/>
            <a:ext cx="10336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©</a:t>
            </a:r>
            <a:r>
              <a:rPr lang="fr-FR" sz="1100" b="1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ublox</a:t>
            </a:r>
            <a:endParaRPr lang="fr-FR" sz="1100" b="1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2753D4E-8933-485D-BBC7-F9421B41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A50C085-37B8-48E6-988E-8330923C1EDA}"/>
              </a:ext>
            </a:extLst>
          </p:cNvPr>
          <p:cNvSpPr txBox="1">
            <a:spLocks/>
          </p:cNvSpPr>
          <p:nvPr/>
        </p:nvSpPr>
        <p:spPr>
          <a:xfrm>
            <a:off x="838200" y="37118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  <a:endParaRPr lang="fr-FR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BFC882BC-9BAD-4A19-B438-F672435D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8165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b="1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3C8EF4-1986-48B1-B6EF-8947B600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9004" r="8549" b="5887"/>
          <a:stretch/>
        </p:blipFill>
        <p:spPr>
          <a:xfrm>
            <a:off x="1632859" y="2360644"/>
            <a:ext cx="7688424" cy="38777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04C0ED-079D-41A1-A585-148652164924}"/>
              </a:ext>
            </a:extLst>
          </p:cNvPr>
          <p:cNvSpPr txBox="1"/>
          <p:nvPr/>
        </p:nvSpPr>
        <p:spPr>
          <a:xfrm>
            <a:off x="6095999" y="3121809"/>
            <a:ext cx="3029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Graphe de la répartition des écarts en cm des positions NRTK avec la position vraie.</a:t>
            </a:r>
          </a:p>
          <a:p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Résultats :</a:t>
            </a:r>
          </a:p>
          <a:p>
            <a:r>
              <a:rPr lang="fr-FR" sz="1400" b="1" dirty="0">
                <a:solidFill>
                  <a:schemeClr val="accent5">
                    <a:lumMod val="75000"/>
                  </a:schemeClr>
                </a:solidFill>
                <a:latin typeface="Montserrat Light" panose="00000400000000000000" pitchFamily="2" charset="0"/>
              </a:rPr>
              <a:t>Est : 0.3 cm ± 0.5 cm</a:t>
            </a:r>
          </a:p>
          <a:p>
            <a:r>
              <a:rPr lang="fr-FR" sz="1400" b="1" dirty="0">
                <a:solidFill>
                  <a:schemeClr val="accent2"/>
                </a:solidFill>
                <a:latin typeface="Montserrat Light" panose="00000400000000000000" pitchFamily="2" charset="0"/>
              </a:rPr>
              <a:t>Nord : 0.4 cm ± 0.5 cm</a:t>
            </a:r>
          </a:p>
          <a:p>
            <a:r>
              <a:rPr lang="fr-FR" sz="1400" b="1" dirty="0">
                <a:solidFill>
                  <a:srgbClr val="00B050"/>
                </a:solidFill>
                <a:latin typeface="Montserrat Light" panose="00000400000000000000" pitchFamily="2" charset="0"/>
              </a:rPr>
              <a:t>Hauteur : 2.3 cm ± 1.0 cm</a:t>
            </a:r>
          </a:p>
        </p:txBody>
      </p:sp>
    </p:spTree>
    <p:extLst>
      <p:ext uri="{BB962C8B-B14F-4D97-AF65-F5344CB8AC3E}">
        <p14:creationId xmlns:p14="http://schemas.microsoft.com/office/powerpoint/2010/main" val="361259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01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Nouveau test en situation courante d’utilisation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</a:t>
            </a:r>
            <a:r>
              <a:rPr lang="fr-FR" strike="sngStrike" dirty="0">
                <a:latin typeface="Montserrat Light" panose="00000400000000000000" pitchFamily="2" charset="0"/>
              </a:rPr>
              <a:t> « labo » </a:t>
            </a:r>
            <a:r>
              <a:rPr lang="fr-FR" dirty="0">
                <a:latin typeface="Montserrat Light" panose="00000400000000000000" pitchFamily="2" charset="0"/>
              </a:rPr>
              <a:t> « levé topo »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BACC91E-50A8-4F80-9D48-72904242644F}"/>
              </a:ext>
            </a:extLst>
          </p:cNvPr>
          <p:cNvSpPr txBox="1">
            <a:spLocks/>
          </p:cNvSpPr>
          <p:nvPr/>
        </p:nvSpPr>
        <p:spPr>
          <a:xfrm>
            <a:off x="838199" y="2873829"/>
            <a:ext cx="10515600" cy="409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Conditions du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3 secondes sur un point de référence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3 initialisations différentes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Points de référence SmartTopo </a:t>
            </a:r>
            <a:r>
              <a:rPr lang="fr-FR" dirty="0">
                <a:latin typeface="Montserrat Light" panose="00000400000000000000" pitchFamily="2" charset="0"/>
                <a:hlinkClick r:id="rId2"/>
              </a:rPr>
              <a:t>2195</a:t>
            </a:r>
            <a:r>
              <a:rPr lang="fr-FR" dirty="0">
                <a:latin typeface="Montserrat Light" panose="00000400000000000000" pitchFamily="2" charset="0"/>
              </a:rPr>
              <a:t> et </a:t>
            </a:r>
            <a:r>
              <a:rPr lang="fr-FR" dirty="0">
                <a:latin typeface="Montserrat Light" panose="00000400000000000000" pitchFamily="2" charset="0"/>
                <a:hlinkClick r:id="rId3"/>
              </a:rPr>
              <a:t>2196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Mobile </a:t>
            </a:r>
            <a:r>
              <a:rPr lang="fr-FR" dirty="0" err="1">
                <a:latin typeface="Montserrat Light" panose="00000400000000000000" pitchFamily="2" charset="0"/>
              </a:rPr>
              <a:t>Reach</a:t>
            </a:r>
            <a:r>
              <a:rPr lang="fr-FR" dirty="0">
                <a:latin typeface="Montserrat Light" panose="00000400000000000000" pitchFamily="2" charset="0"/>
              </a:rPr>
              <a:t>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Base VRS </a:t>
            </a:r>
            <a:r>
              <a:rPr lang="fr-FR" dirty="0" err="1">
                <a:latin typeface="Montserrat Light" panose="00000400000000000000" pitchFamily="2" charset="0"/>
              </a:rPr>
              <a:t>Teria</a:t>
            </a:r>
            <a:endParaRPr lang="fr-F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38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40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Mesures de points de référence / Résultats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entre initialisations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1.9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0.7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2.3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 </a:t>
            </a:r>
            <a:r>
              <a:rPr lang="fr-FR" dirty="0" err="1">
                <a:latin typeface="Montserrat Light" panose="00000400000000000000" pitchFamily="2" charset="0"/>
              </a:rPr>
              <a:t>ReachView</a:t>
            </a:r>
            <a:r>
              <a:rPr lang="fr-FR" dirty="0">
                <a:latin typeface="Montserrat Light" panose="00000400000000000000" pitchFamily="2" charset="0"/>
              </a:rPr>
              <a:t> RMS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1.5 / 2.1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1.5 / 2.0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Graphique 3" descr="Avertissement">
            <a:extLst>
              <a:ext uri="{FF2B5EF4-FFF2-40B4-BE49-F238E27FC236}">
                <a16:creationId xmlns:a16="http://schemas.microsoft.com/office/drawing/2014/main" id="{144BDF2D-287D-4F42-ACD9-C621B5BD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2611" y="5036780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40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Mesures de points de référence / Résultats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Exactitude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1.6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1.3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5EB"/>
                </a:solidFill>
                <a:latin typeface="Montserrat Light" panose="00000400000000000000" pitchFamily="2" charset="0"/>
              </a:rPr>
              <a:t>3.2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GNSS issue d’une transformation grille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Graphique 3" descr="Avertissement">
            <a:extLst>
              <a:ext uri="{FF2B5EF4-FFF2-40B4-BE49-F238E27FC236}">
                <a16:creationId xmlns:a16="http://schemas.microsoft.com/office/drawing/2014/main" id="{4BA5D4E6-F01E-4952-B306-6A7C75B44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064" y="4803515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5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En somme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977705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En somme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338E38-E084-4B98-80BC-B6B4292244DA}"/>
              </a:ext>
            </a:extLst>
          </p:cNvPr>
          <p:cNvSpPr txBox="1">
            <a:spLocks/>
          </p:cNvSpPr>
          <p:nvPr/>
        </p:nvSpPr>
        <p:spPr>
          <a:xfrm>
            <a:off x="838199" y="1825626"/>
            <a:ext cx="10515600" cy="4761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Qualité des observations GNSS OK pour RTK/PPK/PPP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Précision centimétrique en conditions labo ou topo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&lt;2-3 cm en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, &lt;3-4 en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b="1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ExtraBold" panose="00000900000000000000" pitchFamily="2" charset="0"/>
              </a:rPr>
              <a:t>Quelles conséquences avec un tel prix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Volumes, équipement de flottes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Forte démocratisation de la collecte de données 	géoréférencées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Jusqu’aux réseaux permanents ?</a:t>
            </a:r>
          </a:p>
        </p:txBody>
      </p:sp>
    </p:spTree>
    <p:extLst>
      <p:ext uri="{BB962C8B-B14F-4D97-AF65-F5344CB8AC3E}">
        <p14:creationId xmlns:p14="http://schemas.microsoft.com/office/powerpoint/2010/main" val="1005868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344"/>
            <a:ext cx="10515600" cy="239428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Retrouvez toutes les données des tests et scripts de traitements en accès libre sur GitHub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49B271D-7E84-4CB2-8535-2D9BE0CE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27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Montserrat Light" panose="00000400000000000000" pitchFamily="2" charset="0"/>
                <a:hlinkClick r:id="rId2"/>
              </a:rPr>
              <a:t>https://github.com/fbsolutions/cnig-20201016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ExtraBold" panose="00000900000000000000" pitchFamily="2" charset="0"/>
            </a:endParaRPr>
          </a:p>
          <a:p>
            <a:pPr marL="0" indent="0" algn="ctr">
              <a:buNone/>
            </a:pPr>
            <a:r>
              <a:rPr lang="fr-FR" dirty="0">
                <a:latin typeface="Montserrat ExtraBold" panose="00000900000000000000" pitchFamily="2" charset="0"/>
              </a:rPr>
              <a:t>Merci à tous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345ACF-C1A8-496D-91D8-6920DB70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84" y="3912857"/>
            <a:ext cx="1562431" cy="1562431"/>
          </a:xfrm>
          <a:prstGeom prst="rect">
            <a:avLst/>
          </a:prstGeom>
        </p:spPr>
      </p:pic>
      <p:pic>
        <p:nvPicPr>
          <p:cNvPr id="6" name="Picture 4" descr="fb solutions florian birot">
            <a:extLst>
              <a:ext uri="{FF2B5EF4-FFF2-40B4-BE49-F238E27FC236}">
                <a16:creationId xmlns:a16="http://schemas.microsoft.com/office/drawing/2014/main" id="{08839CD8-487A-477E-A879-49B05E2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461" y="5321328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67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A1CD0EA7-2DE2-449F-92A0-A0C116BA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5FFEE645-8226-442E-AC65-820E778CA771}"/>
              </a:ext>
            </a:extLst>
          </p:cNvPr>
          <p:cNvSpPr txBox="1">
            <a:spLocks/>
          </p:cNvSpPr>
          <p:nvPr/>
        </p:nvSpPr>
        <p:spPr>
          <a:xfrm>
            <a:off x="838200" y="37147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  <a:endParaRPr lang="fr-FR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F59B1CC9-EA69-4BD1-99A4-667C2FE8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5294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85670F-64EF-4959-8914-CDAC0402E3B2}"/>
              </a:ext>
            </a:extLst>
          </p:cNvPr>
          <p:cNvSpPr txBox="1">
            <a:spLocks/>
          </p:cNvSpPr>
          <p:nvPr/>
        </p:nvSpPr>
        <p:spPr>
          <a:xfrm>
            <a:off x="838199" y="3391321"/>
            <a:ext cx="6318381" cy="201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Mode cinématique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 en fonction de 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2456B6-6861-453B-A0FF-E6F0FD66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21" y="2898062"/>
            <a:ext cx="4334479" cy="3253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825B0422-D2A4-489B-948C-DB6C738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CBFE2-BCDC-4D60-8295-DDF534F0EEC0}"/>
              </a:ext>
            </a:extLst>
          </p:cNvPr>
          <p:cNvSpPr/>
          <p:nvPr/>
        </p:nvSpPr>
        <p:spPr>
          <a:xfrm>
            <a:off x="7258368" y="5748582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©CGX GROUP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9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85670F-64EF-4959-8914-CDAC0402E3B2}"/>
              </a:ext>
            </a:extLst>
          </p:cNvPr>
          <p:cNvSpPr txBox="1">
            <a:spLocks/>
          </p:cNvSpPr>
          <p:nvPr/>
        </p:nvSpPr>
        <p:spPr>
          <a:xfrm>
            <a:off x="838199" y="3391321"/>
            <a:ext cx="7270103" cy="2962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Mode statique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(X,Y,Z) unique pour la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session de mesures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5F66B2-1222-4FE0-BA37-3606CF0A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2547294"/>
            <a:ext cx="4736868" cy="355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68525-0F23-4C9A-ADB5-A1EC8A665370}"/>
              </a:ext>
            </a:extLst>
          </p:cNvPr>
          <p:cNvSpPr/>
          <p:nvPr/>
        </p:nvSpPr>
        <p:spPr>
          <a:xfrm>
            <a:off x="8946501" y="567332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384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Positionnement relatif à une station de base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base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+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à 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06922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9191625" cy="62230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FC47C0-5A31-4091-A6EB-1F7E16CD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3407" y="2196733"/>
            <a:ext cx="7874285" cy="43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7AB444-FFB7-4151-9FBD-A8DCE218FFA6}"/>
              </a:ext>
            </a:extLst>
          </p:cNvPr>
          <p:cNvSpPr txBox="1"/>
          <p:nvPr/>
        </p:nvSpPr>
        <p:spPr>
          <a:xfrm>
            <a:off x="9939916" y="5392547"/>
            <a:ext cx="19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ngXian Light" panose="02010600030101010101" pitchFamily="2" charset="-122"/>
                <a:ea typeface="DengXian Light" panose="02010600030101010101" pitchFamily="2" charset="-122"/>
              </a:defRPr>
            </a:lvl1pPr>
          </a:lstStyle>
          <a:p>
            <a:r>
              <a:rPr lang="fr-FR" dirty="0">
                <a:latin typeface="Montserrat Light" panose="00000400000000000000" pitchFamily="2" charset="0"/>
              </a:rPr>
              <a:t>BASE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450E17-1C48-4204-939F-AE655A47695D}"/>
              </a:ext>
            </a:extLst>
          </p:cNvPr>
          <p:cNvSpPr txBox="1"/>
          <p:nvPr/>
        </p:nvSpPr>
        <p:spPr>
          <a:xfrm>
            <a:off x="5211338" y="6011998"/>
            <a:ext cx="19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017042E-0298-48C5-922F-FDBDD8304045}"/>
              </a:ext>
            </a:extLst>
          </p:cNvPr>
          <p:cNvSpPr txBox="1"/>
          <p:nvPr/>
        </p:nvSpPr>
        <p:spPr>
          <a:xfrm rot="20838503">
            <a:off x="7946323" y="5687961"/>
            <a:ext cx="1981071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  <a:ea typeface="DengXian Light" panose="02010600030101010101" pitchFamily="2" charset="-122"/>
              </a:rPr>
              <a:t>4.2 km</a:t>
            </a:r>
          </a:p>
        </p:txBody>
      </p:sp>
      <p:pic>
        <p:nvPicPr>
          <p:cNvPr id="11" name="Graphique 10" descr="Satellite">
            <a:extLst>
              <a:ext uri="{FF2B5EF4-FFF2-40B4-BE49-F238E27FC236}">
                <a16:creationId xmlns:a16="http://schemas.microsoft.com/office/drawing/2014/main" id="{3376CA37-B614-4A55-8640-88461EBB8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78344">
            <a:off x="4255516" y="2954899"/>
            <a:ext cx="540000" cy="540000"/>
          </a:xfrm>
          <a:prstGeom prst="rect">
            <a:avLst/>
          </a:prstGeom>
        </p:spPr>
      </p:pic>
      <p:pic>
        <p:nvPicPr>
          <p:cNvPr id="12" name="Graphique 11" descr="Satellite">
            <a:extLst>
              <a:ext uri="{FF2B5EF4-FFF2-40B4-BE49-F238E27FC236}">
                <a16:creationId xmlns:a16="http://schemas.microsoft.com/office/drawing/2014/main" id="{2394F24F-1114-4E74-9BC3-486BBB91A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41435">
            <a:off x="5292821" y="2940152"/>
            <a:ext cx="540000" cy="540000"/>
          </a:xfrm>
          <a:prstGeom prst="rect">
            <a:avLst/>
          </a:prstGeom>
        </p:spPr>
      </p:pic>
      <p:pic>
        <p:nvPicPr>
          <p:cNvPr id="13" name="Graphique 12" descr="Satellite">
            <a:extLst>
              <a:ext uri="{FF2B5EF4-FFF2-40B4-BE49-F238E27FC236}">
                <a16:creationId xmlns:a16="http://schemas.microsoft.com/office/drawing/2014/main" id="{5F406976-F709-47AC-ADE4-DB4FA9089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34709">
            <a:off x="7003639" y="3107299"/>
            <a:ext cx="540000" cy="540000"/>
          </a:xfrm>
          <a:prstGeom prst="rect">
            <a:avLst/>
          </a:prstGeom>
        </p:spPr>
      </p:pic>
      <p:pic>
        <p:nvPicPr>
          <p:cNvPr id="14" name="Graphique 13" descr="Satellite">
            <a:extLst>
              <a:ext uri="{FF2B5EF4-FFF2-40B4-BE49-F238E27FC236}">
                <a16:creationId xmlns:a16="http://schemas.microsoft.com/office/drawing/2014/main" id="{1963A819-8C75-4CD1-8E92-C4E1C387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70277">
            <a:off x="8242507" y="3107299"/>
            <a:ext cx="540000" cy="540000"/>
          </a:xfrm>
          <a:prstGeom prst="rect">
            <a:avLst/>
          </a:prstGeom>
        </p:spPr>
      </p:pic>
      <p:pic>
        <p:nvPicPr>
          <p:cNvPr id="15" name="Graphique 14" descr="Satellite">
            <a:extLst>
              <a:ext uri="{FF2B5EF4-FFF2-40B4-BE49-F238E27FC236}">
                <a16:creationId xmlns:a16="http://schemas.microsoft.com/office/drawing/2014/main" id="{67EBF0AD-9BB0-4090-92C3-5F67EB7B3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6036">
            <a:off x="9963161" y="3107299"/>
            <a:ext cx="540000" cy="54000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4F913D5-1316-455B-9B5B-77B77E8ADD20}"/>
              </a:ext>
            </a:extLst>
          </p:cNvPr>
          <p:cNvCxnSpPr>
            <a:cxnSpLocks/>
          </p:cNvCxnSpPr>
          <p:nvPr/>
        </p:nvCxnSpPr>
        <p:spPr>
          <a:xfrm>
            <a:off x="4673385" y="3494899"/>
            <a:ext cx="2037426" cy="267947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F132CC3-F0E2-4656-A3A2-06A59F020BBC}"/>
              </a:ext>
            </a:extLst>
          </p:cNvPr>
          <p:cNvCxnSpPr>
            <a:cxnSpLocks/>
          </p:cNvCxnSpPr>
          <p:nvPr/>
        </p:nvCxnSpPr>
        <p:spPr>
          <a:xfrm>
            <a:off x="5661527" y="3494899"/>
            <a:ext cx="1049284" cy="267947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177DF63-EDCD-4BCC-922E-5DBD0782317B}"/>
              </a:ext>
            </a:extLst>
          </p:cNvPr>
          <p:cNvCxnSpPr>
            <a:cxnSpLocks/>
          </p:cNvCxnSpPr>
          <p:nvPr/>
        </p:nvCxnSpPr>
        <p:spPr>
          <a:xfrm flipH="1">
            <a:off x="6710811" y="3679285"/>
            <a:ext cx="487374" cy="249509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F4B42A9-454A-49C2-9285-8DE6B8E6D644}"/>
              </a:ext>
            </a:extLst>
          </p:cNvPr>
          <p:cNvCxnSpPr>
            <a:cxnSpLocks/>
          </p:cNvCxnSpPr>
          <p:nvPr/>
        </p:nvCxnSpPr>
        <p:spPr>
          <a:xfrm flipH="1">
            <a:off x="6711869" y="3558135"/>
            <a:ext cx="1675952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1224219-D5AB-4C02-AEF4-1BED29C2FDB2}"/>
              </a:ext>
            </a:extLst>
          </p:cNvPr>
          <p:cNvCxnSpPr>
            <a:cxnSpLocks/>
          </p:cNvCxnSpPr>
          <p:nvPr/>
        </p:nvCxnSpPr>
        <p:spPr>
          <a:xfrm flipH="1">
            <a:off x="6711869" y="3558135"/>
            <a:ext cx="3310266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F48810-64BF-4CF4-9D15-324D2CECFCA4}"/>
              </a:ext>
            </a:extLst>
          </p:cNvPr>
          <p:cNvCxnSpPr>
            <a:cxnSpLocks/>
          </p:cNvCxnSpPr>
          <p:nvPr/>
        </p:nvCxnSpPr>
        <p:spPr>
          <a:xfrm>
            <a:off x="4672327" y="3470044"/>
            <a:ext cx="6128983" cy="187746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A2B86-4487-475B-A362-2AA02EBEB93C}"/>
              </a:ext>
            </a:extLst>
          </p:cNvPr>
          <p:cNvCxnSpPr>
            <a:cxnSpLocks/>
          </p:cNvCxnSpPr>
          <p:nvPr/>
        </p:nvCxnSpPr>
        <p:spPr>
          <a:xfrm>
            <a:off x="5665224" y="3494899"/>
            <a:ext cx="5143340" cy="18526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7BD134-3329-4A19-8567-C2D284BDA062}"/>
              </a:ext>
            </a:extLst>
          </p:cNvPr>
          <p:cNvCxnSpPr>
            <a:cxnSpLocks/>
          </p:cNvCxnSpPr>
          <p:nvPr/>
        </p:nvCxnSpPr>
        <p:spPr>
          <a:xfrm>
            <a:off x="7201883" y="3679285"/>
            <a:ext cx="3606681" cy="168488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1C85A23-E451-46A0-A8A1-1BE77934D916}"/>
              </a:ext>
            </a:extLst>
          </p:cNvPr>
          <p:cNvCxnSpPr>
            <a:cxnSpLocks/>
          </p:cNvCxnSpPr>
          <p:nvPr/>
        </p:nvCxnSpPr>
        <p:spPr>
          <a:xfrm>
            <a:off x="8345745" y="3623969"/>
            <a:ext cx="2462819" cy="174019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CF81747-6DCF-4C35-AB62-CFF367B32B40}"/>
              </a:ext>
            </a:extLst>
          </p:cNvPr>
          <p:cNvCxnSpPr>
            <a:cxnSpLocks/>
          </p:cNvCxnSpPr>
          <p:nvPr/>
        </p:nvCxnSpPr>
        <p:spPr>
          <a:xfrm>
            <a:off x="10022123" y="3558135"/>
            <a:ext cx="779187" cy="180603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Graphique 4" descr="Chronomètre">
            <a:extLst>
              <a:ext uri="{FF2B5EF4-FFF2-40B4-BE49-F238E27FC236}">
                <a16:creationId xmlns:a16="http://schemas.microsoft.com/office/drawing/2014/main" id="{6D7B5F36-D8A5-4563-AD75-B5E434B7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259" y="3186765"/>
            <a:ext cx="540000" cy="54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392B2FA-C3FD-4A8F-8B16-C097F8F63F5F}"/>
              </a:ext>
            </a:extLst>
          </p:cNvPr>
          <p:cNvSpPr txBox="1"/>
          <p:nvPr/>
        </p:nvSpPr>
        <p:spPr>
          <a:xfrm>
            <a:off x="693313" y="2835159"/>
            <a:ext cx="131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1B9CDC3-25D9-403F-AAAB-DB63BE6B51C6}"/>
              </a:ext>
            </a:extLst>
          </p:cNvPr>
          <p:cNvSpPr txBox="1"/>
          <p:nvPr/>
        </p:nvSpPr>
        <p:spPr>
          <a:xfrm>
            <a:off x="1101941" y="3942655"/>
            <a:ext cx="230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annuler/réduire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8C151C-ED97-4F7E-8B5F-9A337CEB98E0}"/>
              </a:ext>
            </a:extLst>
          </p:cNvPr>
          <p:cNvSpPr txBox="1"/>
          <p:nvPr/>
        </p:nvSpPr>
        <p:spPr>
          <a:xfrm>
            <a:off x="1555925" y="5446878"/>
            <a:ext cx="14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</a:t>
            </a:r>
          </a:p>
        </p:txBody>
      </p:sp>
      <p:pic>
        <p:nvPicPr>
          <p:cNvPr id="35" name="Graphique 34" descr="Chronomètre">
            <a:extLst>
              <a:ext uri="{FF2B5EF4-FFF2-40B4-BE49-F238E27FC236}">
                <a16:creationId xmlns:a16="http://schemas.microsoft.com/office/drawing/2014/main" id="{DD70B4E3-9158-42F6-B3EB-879D36B4C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196" y="5741183"/>
            <a:ext cx="540000" cy="540000"/>
          </a:xfrm>
          <a:prstGeom prst="rect">
            <a:avLst/>
          </a:prstGeom>
        </p:spPr>
      </p:pic>
      <p:pic>
        <p:nvPicPr>
          <p:cNvPr id="37" name="Graphique 36" descr="Système solaire">
            <a:extLst>
              <a:ext uri="{FF2B5EF4-FFF2-40B4-BE49-F238E27FC236}">
                <a16:creationId xmlns:a16="http://schemas.microsoft.com/office/drawing/2014/main" id="{15FF03E8-1209-414D-BC07-A8132CFD5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7990" y="4299859"/>
            <a:ext cx="540000" cy="540000"/>
          </a:xfrm>
          <a:prstGeom prst="rect">
            <a:avLst/>
          </a:prstGeom>
        </p:spPr>
      </p:pic>
      <p:pic>
        <p:nvPicPr>
          <p:cNvPr id="39" name="Graphique 38" descr="Pluie">
            <a:extLst>
              <a:ext uri="{FF2B5EF4-FFF2-40B4-BE49-F238E27FC236}">
                <a16:creationId xmlns:a16="http://schemas.microsoft.com/office/drawing/2014/main" id="{538052C3-A59B-44F1-A359-1234C6791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7990" y="4886834"/>
            <a:ext cx="540000" cy="540000"/>
          </a:xfrm>
          <a:prstGeom prst="rect">
            <a:avLst/>
          </a:prstGeom>
        </p:spPr>
      </p:pic>
      <p:pic>
        <p:nvPicPr>
          <p:cNvPr id="41" name="Graphique 40" descr="Cible">
            <a:extLst>
              <a:ext uri="{FF2B5EF4-FFF2-40B4-BE49-F238E27FC236}">
                <a16:creationId xmlns:a16="http://schemas.microsoft.com/office/drawing/2014/main" id="{86BB4746-DC50-4405-9A04-1711E5EFE7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6219" y="3177235"/>
            <a:ext cx="540000" cy="5400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FDA5A097-D105-4BB1-946C-F317ABC0132D}"/>
              </a:ext>
            </a:extLst>
          </p:cNvPr>
          <p:cNvSpPr txBox="1"/>
          <p:nvPr/>
        </p:nvSpPr>
        <p:spPr>
          <a:xfrm>
            <a:off x="2261228" y="2835964"/>
            <a:ext cx="13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réduire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5828DE-53D5-4D4F-B721-A1826531A5E3}"/>
              </a:ext>
            </a:extLst>
          </p:cNvPr>
          <p:cNvSpPr/>
          <p:nvPr/>
        </p:nvSpPr>
        <p:spPr>
          <a:xfrm>
            <a:off x="3724193" y="6100072"/>
            <a:ext cx="1499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©Google </a:t>
            </a:r>
            <a:r>
              <a:rPr lang="fr-FR" sz="11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Earth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641F7-506C-46CA-97C0-D57803279458}"/>
              </a:ext>
            </a:extLst>
          </p:cNvPr>
          <p:cNvSpPr/>
          <p:nvPr/>
        </p:nvSpPr>
        <p:spPr>
          <a:xfrm>
            <a:off x="10041709" y="2392853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726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2238</TotalTime>
  <Words>3022</Words>
  <Application>Microsoft Office PowerPoint</Application>
  <PresentationFormat>Grand écran</PresentationFormat>
  <Paragraphs>381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DengXian Light</vt:lpstr>
      <vt:lpstr>Arial</vt:lpstr>
      <vt:lpstr>Calibri</vt:lpstr>
      <vt:lpstr>Calibri Light</vt:lpstr>
      <vt:lpstr>Montserrat ExtraBold</vt:lpstr>
      <vt:lpstr>Montserrat Light</vt:lpstr>
      <vt:lpstr>Montserrat SemiBold</vt:lpstr>
      <vt:lpstr>Thème Office</vt:lpstr>
      <vt:lpstr>Positionnement GNSS avec le Emlid ReachRS2</vt:lpstr>
      <vt:lpstr>Définitions</vt:lpstr>
      <vt:lpstr>Définitions</vt:lpstr>
      <vt:lpstr>Présentation PowerPoint</vt:lpstr>
      <vt:lpstr>Présentation PowerPoint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Calcul de la position de référence</vt:lpstr>
      <vt:lpstr>Calcul de la position de référence</vt:lpstr>
      <vt:lpstr>Calcul de la position de référence</vt:lpstr>
      <vt:lpstr>Positionnement en temps différé</vt:lpstr>
      <vt:lpstr>Positionnement en temps différé</vt:lpstr>
      <vt:lpstr>Positionnement en temps différé</vt:lpstr>
      <vt:lpstr>Positionnement en temps différé</vt:lpstr>
      <vt:lpstr>Positionnement en temps différé</vt:lpstr>
      <vt:lpstr>Positionnement en temps différé</vt:lpstr>
      <vt:lpstr>Positionnement en temps différé</vt:lpstr>
      <vt:lpstr>Positionnement en temps réel</vt:lpstr>
      <vt:lpstr>Positionnement en temps réel</vt:lpstr>
      <vt:lpstr>Positionnement en temps réel</vt:lpstr>
      <vt:lpstr>Positionnement en temps réel</vt:lpstr>
      <vt:lpstr>Positionnement en temps réel</vt:lpstr>
      <vt:lpstr>Positionnement en temps réel</vt:lpstr>
      <vt:lpstr>Positionnement en temps réel</vt:lpstr>
      <vt:lpstr>Positionnement en temps réel</vt:lpstr>
      <vt:lpstr>En somme</vt:lpstr>
      <vt:lpstr>En somme</vt:lpstr>
      <vt:lpstr>Retrouvez toutes les données des tests et scripts de traitements en accès libre sur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Positionnement avec le Emlid ReachRS2</dc:title>
  <dc:creator>Florian Birot</dc:creator>
  <cp:lastModifiedBy>Florian Birot</cp:lastModifiedBy>
  <cp:revision>362</cp:revision>
  <dcterms:created xsi:type="dcterms:W3CDTF">2020-03-08T10:16:38Z</dcterms:created>
  <dcterms:modified xsi:type="dcterms:W3CDTF">2020-10-16T07:44:21Z</dcterms:modified>
</cp:coreProperties>
</file>